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1" r:id="rId2"/>
    <p:sldId id="259" r:id="rId3"/>
    <p:sldId id="264" r:id="rId4"/>
    <p:sldId id="282" r:id="rId5"/>
    <p:sldId id="275" r:id="rId6"/>
    <p:sldId id="270" r:id="rId7"/>
    <p:sldId id="269" r:id="rId8"/>
    <p:sldId id="276" r:id="rId9"/>
    <p:sldId id="266" r:id="rId10"/>
    <p:sldId id="262" r:id="rId11"/>
    <p:sldId id="267" r:id="rId12"/>
    <p:sldId id="278" r:id="rId13"/>
    <p:sldId id="263" r:id="rId14"/>
    <p:sldId id="271" r:id="rId15"/>
    <p:sldId id="283" r:id="rId16"/>
    <p:sldId id="272" r:id="rId17"/>
    <p:sldId id="273" r:id="rId18"/>
    <p:sldId id="274" r:id="rId19"/>
    <p:sldId id="279" r:id="rId20"/>
    <p:sldId id="25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9038" autoAdjust="0"/>
  </p:normalViewPr>
  <p:slideViewPr>
    <p:cSldViewPr snapToGrid="0" snapToObjects="1">
      <p:cViewPr>
        <p:scale>
          <a:sx n="99" d="100"/>
          <a:sy n="99" d="100"/>
        </p:scale>
        <p:origin x="-904" y="-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ransition xmlns:p14="http://schemas.microsoft.com/office/powerpoint/2010/main" spd="slow" advClick="0" advTm="15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p:transition xmlns:p14="http://schemas.microsoft.com/office/powerpoint/2010/main" spd="slow" advClick="0" advTm="15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p:transition xmlns:p14="http://schemas.microsoft.com/office/powerpoint/2010/main" spd="slow" advClick="0" advTm="15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p:transition xmlns:p14="http://schemas.microsoft.com/office/powerpoint/2010/main" spd="slow" advClick="0" advTm="15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p:transition xmlns:p14="http://schemas.microsoft.com/office/powerpoint/2010/main" spd="slow" advClick="0" advTm="15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p:transition xmlns:p14="http://schemas.microsoft.com/office/powerpoint/2010/main" spd="slow" advClick="0" advTm="15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p:transition xmlns:p14="http://schemas.microsoft.com/office/powerpoint/2010/main" spd="slow" advClick="0" advTm="15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p:transition xmlns:p14="http://schemas.microsoft.com/office/powerpoint/2010/main" spd="slow" advClick="0" advTm="15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p:transition xmlns:p14="http://schemas.microsoft.com/office/powerpoint/2010/main" spd="slow" advClick="0" advTm="15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p:transition xmlns:p14="http://schemas.microsoft.com/office/powerpoint/2010/main" spd="slow" advClick="0" advTm="15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p:transition xmlns:p14="http://schemas.microsoft.com/office/powerpoint/2010/main" spd="slow" advClick="0" advTm="15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78D2E-4397-AE46-9DDF-7D4EDF4C80B1}" type="datetimeFigureOut">
              <a:rPr lang="en-US" smtClean="0"/>
              <a:t>6/20/13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E4E84-3711-B44F-920B-1B354036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 spd="slow" advClick="0" advTm="15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hyperlink" Target="http://perfcap.blogspot.com/search?q=ch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48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8" b="20712"/>
          <a:stretch/>
        </p:blipFill>
        <p:spPr>
          <a:xfrm>
            <a:off x="-227934" y="0"/>
            <a:ext cx="938166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0630" y="1904905"/>
            <a:ext cx="7183908" cy="1695547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Bottleneck Analysis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July 2013</a:t>
            </a:r>
          </a:p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Adrian Cockcroft</a:t>
            </a:r>
          </a:p>
          <a:p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@</a:t>
            </a:r>
            <a:r>
              <a:rPr lang="en-US" sz="36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adrianco</a:t>
            </a:r>
            <a:endParaRPr lang="en-US" sz="3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524151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99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2"/>
          <a:stretch/>
        </p:blipFill>
        <p:spPr>
          <a:xfrm>
            <a:off x="2767825" y="0"/>
            <a:ext cx="3624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14696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15" y="179081"/>
            <a:ext cx="6307626" cy="63076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9386" y="179081"/>
            <a:ext cx="3744705" cy="56980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53295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olshasaServ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81" y="0"/>
            <a:ext cx="5122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1103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409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85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01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5069" y="248984"/>
            <a:ext cx="6430340" cy="641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735263" y="248984"/>
            <a:ext cx="2816669" cy="54874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5184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5069" y="248984"/>
            <a:ext cx="6430340" cy="641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735263" y="248984"/>
            <a:ext cx="2816669" cy="54874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olshasaServ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36" y="4480825"/>
            <a:ext cx="836545" cy="1120061"/>
          </a:xfrm>
          <a:prstGeom prst="rect">
            <a:avLst/>
          </a:prstGeom>
        </p:spPr>
      </p:pic>
      <p:pic>
        <p:nvPicPr>
          <p:cNvPr id="5" name="Picture 4" descr="IMG_409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60" y="1983890"/>
            <a:ext cx="760948" cy="101879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322758" y="2693813"/>
            <a:ext cx="1924378" cy="178701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867492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409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2"/>
            <a:ext cx="9144000" cy="68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76253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02 at 12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9144000" cy="63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03450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02 at 12.4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9144000" cy="6332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4965" y="4887348"/>
            <a:ext cx="661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Scalability plots generated using </a:t>
            </a:r>
            <a:r>
              <a:rPr lang="en-US" sz="2400" dirty="0" err="1" smtClean="0"/>
              <a:t>appdynamics.com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92776" y="2193534"/>
            <a:ext cx="679947" cy="10390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654965" y="2193534"/>
            <a:ext cx="346388" cy="6719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206620" y="1077525"/>
            <a:ext cx="705604" cy="19546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75223" y="1641943"/>
            <a:ext cx="577313" cy="1221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67935" y="1808703"/>
            <a:ext cx="630179" cy="12091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514125" y="1588957"/>
            <a:ext cx="630179" cy="12091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684680" y="1808704"/>
            <a:ext cx="566756" cy="9894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517901" y="2798111"/>
            <a:ext cx="1337334" cy="434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912224" y="3232576"/>
            <a:ext cx="4438898" cy="269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92777" y="3322371"/>
            <a:ext cx="2052668" cy="1795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91597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051" y="3750365"/>
            <a:ext cx="2205786" cy="220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Screen Shot 2012-10-02 at 12.4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29" y="3750365"/>
            <a:ext cx="2201364" cy="1524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229" y="461796"/>
            <a:ext cx="2201363" cy="2201363"/>
          </a:xfrm>
          <a:prstGeom prst="rect">
            <a:avLst/>
          </a:prstGeom>
        </p:spPr>
      </p:pic>
      <p:pic>
        <p:nvPicPr>
          <p:cNvPr id="5" name="Picture 4" descr="ch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051" y="461797"/>
            <a:ext cx="2205786" cy="220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36977" y="2740046"/>
            <a:ext cx="147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Well behaved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5142" y="2740046"/>
            <a:ext cx="170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 Contention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0051" y="6009413"/>
            <a:ext cx="276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Oscillating, thread shortage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12926" y="5470811"/>
            <a:ext cx="199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Looping </a:t>
            </a:r>
            <a:r>
              <a:rPr lang="en-US" dirty="0" err="1" smtClean="0"/>
              <a:t>autoscaled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65837" y="2734702"/>
            <a:ext cx="38196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Bottlenecks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66746705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477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2"/>
            <a:ext cx="9144000" cy="68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45490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09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18576"/>
          <a:stretch/>
        </p:blipFill>
        <p:spPr>
          <a:xfrm>
            <a:off x="1245376" y="0"/>
            <a:ext cx="7240879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80623" y="48230"/>
            <a:ext cx="5785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http://perfcap.blogspot.com/search?q=chp</a:t>
            </a:r>
            <a:endParaRPr lang="en-US" sz="2400" dirty="0"/>
          </a:p>
          <a:p>
            <a:pPr algn="ctr"/>
            <a:r>
              <a:rPr lang="en-US" sz="2400" dirty="0" smtClean="0"/>
              <a:t>@</a:t>
            </a:r>
            <a:r>
              <a:rPr lang="en-US" sz="2400" dirty="0" err="1" smtClean="0"/>
              <a:t>adrianco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8348889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olshasaServ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81" y="0"/>
            <a:ext cx="5122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43017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Bottle delivery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270184"/>
              </p:ext>
            </p:extLst>
          </p:nvPr>
        </p:nvGraphicFramePr>
        <p:xfrm>
          <a:off x="457200" y="2485310"/>
          <a:ext cx="8229600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Throughput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361664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 some data (using 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beer </a:t>
            </a:r>
            <a:r>
              <a:rPr lang="en-US" dirty="0"/>
              <a:t>&lt;- </a:t>
            </a:r>
            <a:r>
              <a:rPr lang="en-US" dirty="0" err="1"/>
              <a:t>read.csv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("http:/</a:t>
            </a:r>
            <a:r>
              <a:rPr lang="en-US" dirty="0" smtClean="0"/>
              <a:t>/</a:t>
            </a:r>
            <a:r>
              <a:rPr lang="en-US" dirty="0" err="1" smtClean="0"/>
              <a:t>staash</a:t>
            </a:r>
            <a:r>
              <a:rPr lang="en-US" dirty="0" err="1" smtClean="0"/>
              <a:t>.com</a:t>
            </a:r>
            <a:r>
              <a:rPr lang="en-US" dirty="0" smtClean="0"/>
              <a:t>/</a:t>
            </a:r>
            <a:r>
              <a:rPr lang="en-US" dirty="0" err="1" smtClean="0"/>
              <a:t>beer_operations.csv</a:t>
            </a:r>
            <a:r>
              <a:rPr lang="en-US" dirty="0" smtClean="0"/>
              <a:t>"</a:t>
            </a:r>
            <a:r>
              <a:rPr lang="en-US" dirty="0"/>
              <a:t>)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esponse &lt;- beer[</a:t>
            </a:r>
            <a:r>
              <a:rPr lang="en-US" dirty="0" smtClean="0"/>
              <a:t>,2]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p</a:t>
            </a:r>
            <a:r>
              <a:rPr lang="da-DK" dirty="0" err="1" smtClean="0"/>
              <a:t>lot</a:t>
            </a:r>
            <a:r>
              <a:rPr lang="da-DK" dirty="0" smtClean="0"/>
              <a:t>(</a:t>
            </a:r>
            <a:r>
              <a:rPr lang="da-DK" dirty="0" err="1" smtClean="0"/>
              <a:t>response</a:t>
            </a:r>
            <a:r>
              <a:rPr lang="da-DK" dirty="0" smtClean="0"/>
              <a:t>, type</a:t>
            </a:r>
            <a:r>
              <a:rPr lang="da-DK" dirty="0"/>
              <a:t>="S",</a:t>
            </a:r>
            <a:r>
              <a:rPr lang="da-DK" dirty="0" err="1"/>
              <a:t>ylab</a:t>
            </a:r>
            <a:r>
              <a:rPr lang="da-DK" dirty="0" smtClean="0"/>
              <a:t>=”</a:t>
            </a:r>
            <a:r>
              <a:rPr lang="da-DK" dirty="0" err="1" smtClean="0"/>
              <a:t>response</a:t>
            </a:r>
            <a:r>
              <a:rPr lang="da-DK" dirty="0" smtClean="0"/>
              <a:t>”)</a:t>
            </a:r>
          </a:p>
          <a:p>
            <a:pPr marL="0" indent="0">
              <a:buNone/>
            </a:pPr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425298308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98" y="2083060"/>
            <a:ext cx="8360858" cy="2899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Bottle delivery response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21280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05521"/>
          </a:xfrm>
        </p:spPr>
        <p:txBody>
          <a:bodyPr>
            <a:normAutofit fontScale="92500" lnSpcReduction="10000"/>
          </a:bodyPr>
          <a:lstStyle/>
          <a:p>
            <a:pPr lvl="1">
              <a:buNone/>
            </a:pPr>
            <a:r>
              <a:rPr lang="en-US" sz="1800" dirty="0" smtClean="0">
                <a:latin typeface="Courier"/>
                <a:cs typeface="Courier"/>
              </a:rPr>
              <a:t>&gt; summary(response)</a:t>
            </a:r>
          </a:p>
          <a:p>
            <a:pPr lvl="1">
              <a:buNone/>
            </a:pPr>
            <a:r>
              <a:rPr lang="en-US" sz="1800" dirty="0" smtClean="0">
                <a:latin typeface="Courier"/>
                <a:cs typeface="Courier"/>
              </a:rPr>
              <a:t>   Min. 1st Qu.  Median    Mean 3rd Qu.    Max. </a:t>
            </a:r>
          </a:p>
          <a:p>
            <a:pPr lvl="1">
              <a:buNone/>
            </a:pPr>
            <a:r>
              <a:rPr lang="en-US" sz="1800" dirty="0" smtClean="0">
                <a:latin typeface="Courier"/>
                <a:cs typeface="Courier"/>
              </a:rPr>
              <a:t>  1.909   2.550   2.820   3.086   3.214  67.680 </a:t>
            </a:r>
          </a:p>
          <a:p>
            <a:pPr lvl="1">
              <a:buNone/>
            </a:pPr>
            <a:r>
              <a:rPr lang="en-US" sz="1800" dirty="0" smtClean="0">
                <a:latin typeface="Courier"/>
                <a:cs typeface="Courier"/>
              </a:rPr>
              <a:t>&gt; quantile(response,c(0.95,0.99))</a:t>
            </a:r>
          </a:p>
          <a:p>
            <a:pPr lvl="1">
              <a:buNone/>
            </a:pPr>
            <a:r>
              <a:rPr lang="en-US" sz="1800" dirty="0" smtClean="0">
                <a:latin typeface="Courier"/>
                <a:cs typeface="Courier"/>
              </a:rPr>
              <a:t>     95%      99% </a:t>
            </a:r>
          </a:p>
          <a:p>
            <a:pPr lvl="1">
              <a:buNone/>
            </a:pPr>
            <a:r>
              <a:rPr lang="en-US" sz="1800" dirty="0" smtClean="0">
                <a:latin typeface="Courier"/>
                <a:cs typeface="Courier"/>
              </a:rPr>
              <a:t>4.149556 6.922115</a:t>
            </a:r>
          </a:p>
          <a:p>
            <a:pPr lvl="1">
              <a:buNone/>
            </a:pPr>
            <a:r>
              <a:rPr lang="en-US" sz="1800" dirty="0" smtClean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sd(response</a:t>
            </a:r>
            <a:r>
              <a:rPr lang="en-US" sz="1800" dirty="0" smtClean="0">
                <a:latin typeface="Courier"/>
                <a:cs typeface="Courier"/>
              </a:rPr>
              <a:t>)</a:t>
            </a:r>
          </a:p>
          <a:p>
            <a:pPr lvl="1">
              <a:buNone/>
            </a:pPr>
            <a:r>
              <a:rPr lang="en-US" sz="1800" dirty="0" smtClean="0">
                <a:latin typeface="Courier"/>
                <a:cs typeface="Courier"/>
              </a:rPr>
              <a:t> 1.941328</a:t>
            </a:r>
          </a:p>
          <a:p>
            <a:pPr lvl="1">
              <a:buNone/>
            </a:pPr>
            <a:r>
              <a:rPr lang="en-US" sz="1800" dirty="0" smtClean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mean(response</a:t>
            </a:r>
            <a:r>
              <a:rPr lang="en-US" sz="1800" dirty="0" smtClean="0">
                <a:latin typeface="Courier"/>
                <a:cs typeface="Courier"/>
              </a:rPr>
              <a:t>) + 2 * </a:t>
            </a:r>
            <a:r>
              <a:rPr lang="en-US" sz="1800" dirty="0" err="1" smtClean="0">
                <a:latin typeface="Courier"/>
                <a:cs typeface="Courier"/>
              </a:rPr>
              <a:t>sd(response</a:t>
            </a:r>
            <a:r>
              <a:rPr lang="en-US" sz="1800" dirty="0" smtClean="0">
                <a:latin typeface="Courier"/>
                <a:cs typeface="Courier"/>
              </a:rPr>
              <a:t>)</a:t>
            </a:r>
          </a:p>
          <a:p>
            <a:pPr lvl="1">
              <a:buNone/>
            </a:pPr>
            <a:r>
              <a:rPr lang="en-US" sz="1800" dirty="0" smtClean="0">
                <a:latin typeface="Courier"/>
                <a:cs typeface="Courier"/>
              </a:rPr>
              <a:t> 6.968416</a:t>
            </a:r>
          </a:p>
        </p:txBody>
      </p:sp>
      <p:pic>
        <p:nvPicPr>
          <p:cNvPr id="4" name="Picture 3" descr="Picture 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98" y="4522001"/>
            <a:ext cx="5508360" cy="1910239"/>
          </a:xfrm>
          <a:prstGeom prst="rect">
            <a:avLst/>
          </a:prstGeom>
        </p:spPr>
      </p:pic>
      <p:pic>
        <p:nvPicPr>
          <p:cNvPr id="5" name="Picture 4" descr="Picture 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059" y="4518877"/>
            <a:ext cx="2581303" cy="19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3556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28173"/>
            <a:ext cx="8229600" cy="159799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err="1"/>
              <a:t>c</a:t>
            </a:r>
            <a:r>
              <a:rPr lang="en-US" dirty="0" err="1" smtClean="0"/>
              <a:t>hp</a:t>
            </a:r>
            <a:r>
              <a:rPr lang="en-US" dirty="0" smtClean="0"/>
              <a:t>(</a:t>
            </a:r>
            <a:r>
              <a:rPr lang="en-US" dirty="0" err="1" smtClean="0"/>
              <a:t>throughput</a:t>
            </a:r>
            <a:r>
              <a:rPr lang="en-US" dirty="0" err="1" smtClean="0"/>
              <a:t>,</a:t>
            </a:r>
            <a:r>
              <a:rPr lang="en-US" dirty="0" err="1"/>
              <a:t>r</a:t>
            </a:r>
            <a:r>
              <a:rPr lang="en-US" dirty="0" err="1" smtClean="0"/>
              <a:t>esponse</a:t>
            </a:r>
            <a:r>
              <a:rPr lang="en-US" dirty="0" err="1" smtClean="0"/>
              <a:t>,</a:t>
            </a:r>
            <a:r>
              <a:rPr lang="en-US" dirty="0" err="1"/>
              <a:t>q</a:t>
            </a:r>
            <a:r>
              <a:rPr lang="en-US" dirty="0" smtClean="0"/>
              <a:t>=1.0)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(See http://</a:t>
            </a:r>
            <a:r>
              <a:rPr lang="en-US" dirty="0" err="1" smtClean="0"/>
              <a:t>perfcap.blogspot.com</a:t>
            </a:r>
            <a:r>
              <a:rPr lang="en-US" dirty="0" smtClean="0"/>
              <a:t>/</a:t>
            </a:r>
            <a:r>
              <a:rPr lang="en-US" dirty="0" err="1" smtClean="0"/>
              <a:t>search?q</a:t>
            </a:r>
            <a:r>
              <a:rPr lang="en-US" dirty="0" smtClean="0"/>
              <a:t>=</a:t>
            </a:r>
            <a:r>
              <a:rPr lang="en-US" dirty="0" err="1" smtClean="0"/>
              <a:t>chp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itt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596" y="318844"/>
            <a:ext cx="4016912" cy="401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94326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9033" y="218590"/>
            <a:ext cx="6268311" cy="6255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0655512"/>
      </p:ext>
    </p:extLst>
  </p:cSld>
  <p:clrMapOvr>
    <a:masterClrMapping/>
  </p:clrMapOvr>
  <p:transition xmlns:p14="http://schemas.microsoft.com/office/powerpoint/2010/main" spd="slow" advClick="0" advTm="15000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795</TotalTime>
  <Words>199</Words>
  <Application>Microsoft Macintosh PowerPoint</Application>
  <PresentationFormat>On-screen Show (4:3)</PresentationFormat>
  <Paragraphs>49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Black</vt:lpstr>
      <vt:lpstr>Bottleneck Analysis</vt:lpstr>
      <vt:lpstr>PowerPoint Presentation</vt:lpstr>
      <vt:lpstr>PowerPoint Presentation</vt:lpstr>
      <vt:lpstr>Bottle delivery data</vt:lpstr>
      <vt:lpstr>Grab some data (using R)</vt:lpstr>
      <vt:lpstr>Bottle delivery response over time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r92ym2gghvkr6t86df6dt2fqd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Netflix</dc:creator>
  <cp:lastModifiedBy>Adrian Cockcroft</cp:lastModifiedBy>
  <cp:revision>26</cp:revision>
  <dcterms:created xsi:type="dcterms:W3CDTF">2012-10-02T16:32:41Z</dcterms:created>
  <dcterms:modified xsi:type="dcterms:W3CDTF">2013-06-21T05:46:03Z</dcterms:modified>
</cp:coreProperties>
</file>